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256" r:id="rId2"/>
    <p:sldId id="259" r:id="rId3"/>
    <p:sldId id="257" r:id="rId4"/>
    <p:sldId id="263" r:id="rId5"/>
    <p:sldId id="261" r:id="rId6"/>
    <p:sldId id="262" r:id="rId7"/>
    <p:sldId id="264" r:id="rId8"/>
    <p:sldId id="268" r:id="rId9"/>
    <p:sldId id="269" r:id="rId10"/>
    <p:sldId id="265" r:id="rId11"/>
    <p:sldId id="271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9416B-2FF3-4FFF-B71B-CEBF5364C5E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C733A-D3EB-4268-8171-9CB613D8E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2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C733A-D3EB-4268-8171-9CB613D8EC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6F25-B8A8-4D94-A148-55ECFCA87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D5F6D-E5B6-4DE7-8BC4-7D7F3F5F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0940B-A2DC-4D17-B18B-03D228350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E265A-76FC-4E24-A7D4-EE9C3F5A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4BD06-02B6-4EFF-81FC-DADE11A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1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2F00-5AF9-44C7-B7B9-16931856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A05DC-A981-402C-9213-3F4E6A199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FDAE9-9CAD-4AD4-86D6-FF9F1B32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033B-0259-4042-9F01-C702BC5A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A2668-731E-4228-9D29-430C2EB1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4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8600A-9DB5-46D0-8858-71246D00D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49ABF-36DF-4226-8626-36AF3F08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2554-46C3-458C-AA66-9A0DA3D0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27484-DEF4-410A-8E26-E841CB66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A7C81-6D36-46A4-A536-4A923CB8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2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BF79-08BD-49B6-828B-F9BA643E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5288-DA61-4FA8-B1DC-9E686537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D7DFF-58B6-444E-A3F5-EA186981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83AFD-0194-4627-9836-92F3ED1B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52F8-F921-43E4-953B-D0646310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4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559D-07BA-4E26-B6E5-9FEDA525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233F7-3410-4A4C-B41C-944794335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0A8F5-D189-4AF8-9D50-B85E7CC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65349-5B19-42C9-AB6B-5B06CCD0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E516-8118-444B-8646-15AD6BA3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4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B9AA-599D-44D8-A819-4E3E55FF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88EF2-3AB1-4454-A88A-1692CF32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E65F7-D243-4A25-A294-94BCEAE5A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ADE00-33BD-427C-8210-C597AA6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4F815-B03E-4BAD-9359-679A6374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2D854-FC5D-4BE0-AAC3-A8257BF8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7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F136-8EB2-4840-89A8-40920EE8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D5E19-016C-40EF-BAA5-8409EA7FE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176F7-9AFD-4B9E-B3B2-8F3436315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0A01C-A656-47EB-ACFE-5F0BCD636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78CDB-B6CB-4055-9BA0-0CBAAB1AE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16CAF-F932-46AC-9F50-78B52067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AD584-599C-4D6C-B922-719790A5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008F81-C73A-4B79-8528-F0E1EED7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4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B72A-5BB6-4472-84FB-C7F6CDC7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8DD4E-B560-455C-A9E2-AAC9A055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B37BA-A677-4AA8-A2DD-6951F96D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AE41A-0EF4-4A0C-8CB5-0C68BB84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0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73AE7-C99B-4266-8B5D-16152B24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9EFE6-89B5-4910-9CF4-EC6B382A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47351-BEE8-4626-9086-8FEFFC0A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0E40-4D79-43B0-94FB-443787BC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F840-F7FD-43ED-976E-98CB67617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C612C-A812-496F-906A-1CF49B811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77C47-330F-4125-AB41-229B8B72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85120-E514-4FFD-B718-5DA90119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50B66-C757-463E-AC11-24A5EB4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2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D5CC-C202-4540-BC05-35406241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A6245-040B-4217-A23B-F67851C0B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E25E-5561-4564-ADFA-7F0097CFE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9D168-695C-443A-AC62-0B34F41C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ABEBC-3705-465F-94CF-03F1F821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3E554-0A1B-47CF-AC8A-9601F09B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2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178CB-D640-48DC-AB57-CD48F8B7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20DB4-42B5-4D2F-820F-4329AFC0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2C56-5BE3-4AD2-A506-B381FCDF2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997EA-A0A7-49AF-BF4E-B686F3C67AE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B9695-52D6-4E3C-BB79-1776EB7B3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9803-208B-44EF-AB29-741D3F4EE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AA715-3951-449A-B72B-97E53705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6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emf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em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em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6EB4D2D-840D-4800-BE04-27B6427D8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73693"/>
            <a:ext cx="12192000" cy="378245"/>
          </a:xfr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E6E88-CE19-44E1-B2BD-0C6F636DBEBF}"/>
              </a:ext>
            </a:extLst>
          </p:cNvPr>
          <p:cNvSpPr/>
          <p:nvPr/>
        </p:nvSpPr>
        <p:spPr>
          <a:xfrm>
            <a:off x="652941" y="1276881"/>
            <a:ext cx="4891319" cy="4524315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Bitcoin Price Prediction and Forecasts Models for </a:t>
            </a:r>
          </a:p>
          <a:p>
            <a:pPr algn="ctr"/>
            <a:r>
              <a:rPr lang="en-US" sz="48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Daily, Weekly and Monthly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16256-A010-4FD7-8161-9CF25280B5FF}"/>
              </a:ext>
            </a:extLst>
          </p:cNvPr>
          <p:cNvSpPr txBox="1"/>
          <p:nvPr/>
        </p:nvSpPr>
        <p:spPr>
          <a:xfrm>
            <a:off x="1349821" y="336651"/>
            <a:ext cx="10421258" cy="369332"/>
          </a:xfrm>
          <a:prstGeom prst="rect">
            <a:avLst/>
          </a:prstGeom>
          <a:solidFill>
            <a:schemeClr val="bg1">
              <a:lumMod val="95000"/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Lato" panose="020F0502020204030203" pitchFamily="34" charset="0"/>
              </a:rPr>
              <a:t>University of Sri Jayewardenepura | Department of Statistics | STA 351 2.0 Research Methodology</a:t>
            </a:r>
          </a:p>
        </p:txBody>
      </p:sp>
      <p:pic>
        <p:nvPicPr>
          <p:cNvPr id="14" name="Picture 2" descr="https://upload.wikimedia.org/wikipedia/en/1/1f/University_of_Sri_Jayewardenepura_crest.png">
            <a:extLst>
              <a:ext uri="{FF2B5EF4-FFF2-40B4-BE49-F238E27FC236}">
                <a16:creationId xmlns:a16="http://schemas.microsoft.com/office/drawing/2014/main" id="{C8586A7A-415E-44B1-AF79-6777F65B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38" y="107660"/>
            <a:ext cx="812406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C66222-513F-4F22-AD72-72320E7D7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5370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5F2F26-2CBD-45F5-AE98-BF2371110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0312F-E746-48C0-B948-53B43611A6D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3" y="523220"/>
            <a:ext cx="4861681" cy="2745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9" name="Text Box 14">
            <a:extLst>
              <a:ext uri="{FF2B5EF4-FFF2-40B4-BE49-F238E27FC236}">
                <a16:creationId xmlns:a16="http://schemas.microsoft.com/office/drawing/2014/main" id="{22786C9C-AAE8-4CBF-87AB-DE6E258D8E99}"/>
              </a:ext>
            </a:extLst>
          </p:cNvPr>
          <p:cNvSpPr txBox="1"/>
          <p:nvPr/>
        </p:nvSpPr>
        <p:spPr>
          <a:xfrm>
            <a:off x="967033" y="3242603"/>
            <a:ext cx="4861682" cy="2426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Time series plot for monthly training set</a:t>
            </a:r>
            <a:endParaRPr lang="en-US" sz="900" i="1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2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900" i="1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0BAFFA-6605-489F-92D9-57C6BBDE667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87" y="556300"/>
            <a:ext cx="4861681" cy="2728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1" name="Text Box 14">
            <a:extLst>
              <a:ext uri="{FF2B5EF4-FFF2-40B4-BE49-F238E27FC236}">
                <a16:creationId xmlns:a16="http://schemas.microsoft.com/office/drawing/2014/main" id="{4662ECAE-DC11-4A9C-83BA-45C5A2A7ADB8}"/>
              </a:ext>
            </a:extLst>
          </p:cNvPr>
          <p:cNvSpPr txBox="1"/>
          <p:nvPr/>
        </p:nvSpPr>
        <p:spPr>
          <a:xfrm>
            <a:off x="6363285" y="3275683"/>
            <a:ext cx="4861682" cy="460326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SG" sz="1400" b="1" dirty="0">
                <a:effectLst/>
                <a:latin typeface="Roboto" pitchFamily="2" charset="0"/>
                <a:ea typeface="Roboto" pitchFamily="2" charset="0"/>
              </a:rPr>
              <a:t>Time series plot for log transformed series on monthly training set</a:t>
            </a:r>
            <a:endParaRPr lang="en-US" sz="1400" b="1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EE2F60-F128-4A04-985E-AEF48A65F46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56" y="3606273"/>
            <a:ext cx="4861681" cy="2728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3" name="Text Box 22">
            <a:extLst>
              <a:ext uri="{FF2B5EF4-FFF2-40B4-BE49-F238E27FC236}">
                <a16:creationId xmlns:a16="http://schemas.microsoft.com/office/drawing/2014/main" id="{9B2660A6-8363-4B55-9358-80513398BADE}"/>
              </a:ext>
            </a:extLst>
          </p:cNvPr>
          <p:cNvSpPr txBox="1"/>
          <p:nvPr/>
        </p:nvSpPr>
        <p:spPr>
          <a:xfrm>
            <a:off x="1697074" y="6317015"/>
            <a:ext cx="8797852" cy="3135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Time series plot after applying 1st order differencing on log transformed series for weekly training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84E5F-9A1B-49AC-81A9-028A76ABCA0B}"/>
              </a:ext>
            </a:extLst>
          </p:cNvPr>
          <p:cNvSpPr txBox="1"/>
          <p:nvPr/>
        </p:nvSpPr>
        <p:spPr>
          <a:xfrm>
            <a:off x="224588" y="4580454"/>
            <a:ext cx="277528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Monthly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A238C6-6029-4643-9430-2FD910D28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28889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1899-AF7F-41C2-AEB7-2A9706B7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825624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Our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5F33-E212-4895-B55F-DE1780415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638089"/>
          </a:xfrm>
          <a:solidFill>
            <a:schemeClr val="tx1">
              <a:alpha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 all cases, stationarity was achieved with differencing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Data violates Normality Assumptions </a:t>
            </a:r>
          </a:p>
          <a:p>
            <a:r>
              <a:rPr lang="en-US" sz="3200" dirty="0">
                <a:solidFill>
                  <a:schemeClr val="bg1"/>
                </a:solidFill>
              </a:rPr>
              <a:t>Best fitting models for each cases,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ARIMA(14,1,14) – daily data 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ARIMA(26,1,26) – weekly data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ARIMA(0,1,8) – monthly data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00BE22E-C85F-48EB-B034-5F911CB9D1B4}"/>
              </a:ext>
            </a:extLst>
          </p:cNvPr>
          <p:cNvSpPr/>
          <p:nvPr/>
        </p:nvSpPr>
        <p:spPr>
          <a:xfrm>
            <a:off x="5665752" y="3695225"/>
            <a:ext cx="213608" cy="1077219"/>
          </a:xfrm>
          <a:prstGeom prst="rightBrace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22589-7034-4679-B48A-409C5B5E1830}"/>
              </a:ext>
            </a:extLst>
          </p:cNvPr>
          <p:cNvSpPr txBox="1"/>
          <p:nvPr/>
        </p:nvSpPr>
        <p:spPr>
          <a:xfrm>
            <a:off x="6095998" y="3941446"/>
            <a:ext cx="453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Based on lowest AIC value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0563A8F-489F-46D5-960C-DEEB5350909F}"/>
              </a:ext>
            </a:extLst>
          </p:cNvPr>
          <p:cNvSpPr/>
          <p:nvPr/>
        </p:nvSpPr>
        <p:spPr>
          <a:xfrm>
            <a:off x="5542781" y="5395042"/>
            <a:ext cx="245943" cy="732715"/>
          </a:xfrm>
          <a:prstGeom prst="rightBrace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CD162-5914-47CB-BCA0-E8CBB9CAE040}"/>
              </a:ext>
            </a:extLst>
          </p:cNvPr>
          <p:cNvSpPr txBox="1"/>
          <p:nvPr/>
        </p:nvSpPr>
        <p:spPr>
          <a:xfrm>
            <a:off x="5965099" y="5218517"/>
            <a:ext cx="6050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Based on lowest AIC value and </a:t>
            </a:r>
          </a:p>
          <a:p>
            <a:r>
              <a:rPr lang="en-US" sz="3200" dirty="0">
                <a:solidFill>
                  <a:schemeClr val="bg1"/>
                </a:solidFill>
              </a:rPr>
              <a:t>Number of Significant parameters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F362DF0-8BD2-470E-99F7-16BE94A59ADB}"/>
              </a:ext>
            </a:extLst>
          </p:cNvPr>
          <p:cNvSpPr txBox="1">
            <a:spLocks/>
          </p:cNvSpPr>
          <p:nvPr/>
        </p:nvSpPr>
        <p:spPr>
          <a:xfrm>
            <a:off x="0" y="6463713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053284A-EDDF-4B55-BBA6-BDBD59CCF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78266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645AB1-3B59-4696-82C9-9B675EADB430}"/>
              </a:ext>
            </a:extLst>
          </p:cNvPr>
          <p:cNvSpPr/>
          <p:nvPr/>
        </p:nvSpPr>
        <p:spPr>
          <a:xfrm>
            <a:off x="0" y="2181725"/>
            <a:ext cx="12192000" cy="42980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98AE4-2C25-49A2-80E6-E0C3B708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184058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Forecasts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D7568-B1F2-4967-ADF0-0E0CB9AD888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0" y="2184058"/>
            <a:ext cx="3756072" cy="2261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04A89-6330-4D1F-8578-D07691A7199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64" y="2184058"/>
            <a:ext cx="3756072" cy="2261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D853-D5DE-4CA6-B5D0-845D8B6F64F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8" y="2184058"/>
            <a:ext cx="3756072" cy="2261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 Box 68">
            <a:extLst>
              <a:ext uri="{FF2B5EF4-FFF2-40B4-BE49-F238E27FC236}">
                <a16:creationId xmlns:a16="http://schemas.microsoft.com/office/drawing/2014/main" id="{BBE4F234-C849-43F2-B10E-133AAA35CBC6}"/>
              </a:ext>
            </a:extLst>
          </p:cNvPr>
          <p:cNvSpPr txBox="1"/>
          <p:nvPr/>
        </p:nvSpPr>
        <p:spPr>
          <a:xfrm>
            <a:off x="206330" y="4463023"/>
            <a:ext cx="3756072" cy="48880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Adjusted close and forecasted Bitcoin prices for daily data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8" name="Text Box 68">
            <a:extLst>
              <a:ext uri="{FF2B5EF4-FFF2-40B4-BE49-F238E27FC236}">
                <a16:creationId xmlns:a16="http://schemas.microsoft.com/office/drawing/2014/main" id="{D673329F-0965-4AA7-A7B1-9659EEF471FB}"/>
              </a:ext>
            </a:extLst>
          </p:cNvPr>
          <p:cNvSpPr txBox="1"/>
          <p:nvPr/>
        </p:nvSpPr>
        <p:spPr>
          <a:xfrm>
            <a:off x="4217964" y="4459461"/>
            <a:ext cx="3756072" cy="48880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Adjusted close and forecasted Bitcoin prices for </a:t>
            </a:r>
            <a:r>
              <a:rPr lang="en-US" sz="1400" b="1" dirty="0">
                <a:latin typeface="Roboto" pitchFamily="2" charset="0"/>
                <a:ea typeface="Roboto" pitchFamily="2" charset="0"/>
              </a:rPr>
              <a:t>week</a:t>
            </a: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ly data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" name="Text Box 68">
            <a:extLst>
              <a:ext uri="{FF2B5EF4-FFF2-40B4-BE49-F238E27FC236}">
                <a16:creationId xmlns:a16="http://schemas.microsoft.com/office/drawing/2014/main" id="{9BB79B6C-0EBA-47B3-ABD2-F68A89F2DD0B}"/>
              </a:ext>
            </a:extLst>
          </p:cNvPr>
          <p:cNvSpPr txBox="1"/>
          <p:nvPr/>
        </p:nvSpPr>
        <p:spPr>
          <a:xfrm>
            <a:off x="8229597" y="4463023"/>
            <a:ext cx="3756071" cy="48880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Adjusted close and forecasted Bitcoin prices for monthly data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418A7A-5668-4DB8-921B-DA90789BE3C2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C115CC-E077-4E44-8FA1-25950FA04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53892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69F-2265-43A5-8BF8-66361833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994436"/>
          </a:xfrm>
          <a:solidFill>
            <a:schemeClr val="tx1">
              <a:alpha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What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E8C1-39E5-4903-9964-A637C3DD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94437"/>
            <a:ext cx="12192000" cy="4485318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ARIMA is a traditional way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It is simple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Accuracy is lower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Machine Learning or Deep Learning techniques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Capture high volatility 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Accurate prediction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Need good grasp of the domain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3CE6F2-ABAD-4284-B9EC-8D2C663854E2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45BD0A-1E52-4FBC-BCF7-12BE93CE4B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599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AF2BA-4357-4D1B-83BC-0666CCEB9B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5DC86-7552-4A84-A693-DB77BF0F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7579"/>
            <a:ext cx="5791201" cy="1684421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Fira Sans" panose="020B0503050000020004" pitchFamily="34" charset="0"/>
                <a:ea typeface="Fira Sans" panose="020B0503050000020004" pitchFamily="34" charset="0"/>
              </a:rPr>
              <a:t>Thank You 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BFEE4F3-3A37-43ED-BB9F-68BB2E586C27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9C7CCC-3F58-427C-8AA0-298CAADD4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66047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B1FF-FD53-4035-9554-6ADC37B8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14285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FC9F9-3074-494D-A1AF-5041F690A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14286"/>
            <a:ext cx="12192000" cy="4665469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Bitcoin and Cryptocurrency?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ARIMA – our approach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Data and 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Box – Jenkin Method: How We Proceeded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Our Findings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Forecasts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What to improve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F65946-1347-4B3C-86A4-BA40DD4F3F80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DED648-88C3-4C70-8F98-0E026DF1F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3597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50CD-1B6F-4C97-9602-34E19C59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874590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Bitcoin and Cryptocurrency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3A3C9-22FE-4B26-A4E0-E43823FB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4590"/>
            <a:ext cx="12192000" cy="4605165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Many investors nowadays attracted to cryptocurrencies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Bitcoin is one of them (most popular)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Satoshi Nakamoto introduced first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Investors can securely transact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4085930-F814-4BF5-B69D-3D5D87889567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BEC119-502A-4053-9A97-DE0E6BD5A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62059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60FB-7412-460C-9D97-BF69BFB6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2833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ARIMA – our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5CFE-9CCF-43D1-9D16-5BCAA70F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2833"/>
            <a:ext cx="12192000" cy="4956922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ARIMA – </a:t>
            </a:r>
            <a:r>
              <a:rPr lang="en-US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Auto-Regressive Integrated Moving </a:t>
            </a:r>
            <a:r>
              <a:rPr lang="en-US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Average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Statistical Model for Time Series 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Stationarity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for ARIMA – special property of time series variable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denoted as </a:t>
            </a:r>
            <a:r>
              <a:rPr lang="en-SG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ARIMA (</a:t>
            </a:r>
            <a:r>
              <a:rPr lang="en-SG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p,d,q</a:t>
            </a:r>
            <a:r>
              <a:rPr lang="en-SG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SG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 = the number of past lags related with variable.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SG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 = the number of past error terms.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SG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 the number of times the series was differenced to achieve stationarity</a:t>
            </a:r>
          </a:p>
          <a:p>
            <a:r>
              <a:rPr lang="en-SG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Differencing ? To set the changing mean to constant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80E651-D717-40B0-BC3F-408FE84276D9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DF9895-0063-450E-B38B-72F3746D4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61408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" contrast="13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A1D8-A3C4-4E27-9D6A-D0BE7EDF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856409"/>
          </a:xfr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and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A8249-7D1B-431A-AD3E-EA8C86FF7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067" y="1856409"/>
            <a:ext cx="12192000" cy="4637414"/>
          </a:xfr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Data from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Lato Bold" panose="020F0502020204030203" pitchFamily="34" charset="0"/>
              </a:rPr>
              <a:t>Data collected daily, weekly, monthly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Considered up to 31</a:t>
            </a:r>
            <a:r>
              <a:rPr lang="en-US" sz="3200" baseline="30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</a:t>
            </a:r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of December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Excluded,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Saturdays and Sundays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Covid impact</a:t>
            </a:r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Training set and testing set for each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56BAF0-FECD-4968-9C79-F99629E170E5}"/>
              </a:ext>
            </a:extLst>
          </p:cNvPr>
          <p:cNvSpPr txBox="1">
            <a:spLocks/>
          </p:cNvSpPr>
          <p:nvPr/>
        </p:nvSpPr>
        <p:spPr>
          <a:xfrm>
            <a:off x="1092591" y="1845734"/>
            <a:ext cx="10058400" cy="23243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C02F5A6-BE7D-4FD8-8657-EAA0B6DF4E3A}"/>
              </a:ext>
            </a:extLst>
          </p:cNvPr>
          <p:cNvSpPr txBox="1">
            <a:spLocks/>
          </p:cNvSpPr>
          <p:nvPr/>
        </p:nvSpPr>
        <p:spPr>
          <a:xfrm>
            <a:off x="0" y="6493823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BFF6F6-666C-4D2B-B989-25BEC8539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53" y="1845734"/>
            <a:ext cx="2194223" cy="936202"/>
          </a:xfrm>
          <a:prstGeom prst="rect">
            <a:avLst/>
          </a:prstGeom>
          <a:solidFill>
            <a:schemeClr val="tx1">
              <a:alpha val="8000"/>
            </a:schemeClr>
          </a:solidFill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475610-D654-423E-8177-3E2D4971C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17587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3F13-C3F8-4CED-857F-FF135A57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599"/>
            <a:ext cx="10866120" cy="754101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  <a:cs typeface="Lato Bold" panose="020F0502020204030203" pitchFamily="34" charset="0"/>
              </a:rPr>
              <a:t>Box – Jenkins Method: How We Proceeded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  <a:cs typeface="Lato Bold" panose="020F0502020204030203" pitchFamily="34" charset="0"/>
              </a:rPr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864011-6522-4838-BD62-31A45C65CBA2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04D81-8610-46FB-84B3-42F55BCC06EA}"/>
              </a:ext>
            </a:extLst>
          </p:cNvPr>
          <p:cNvSpPr/>
          <p:nvPr/>
        </p:nvSpPr>
        <p:spPr>
          <a:xfrm>
            <a:off x="3518083" y="3549726"/>
            <a:ext cx="59456" cy="85160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0A09AE-2A57-46FC-846E-C3AAC531933C}"/>
              </a:ext>
            </a:extLst>
          </p:cNvPr>
          <p:cNvSpPr/>
          <p:nvPr/>
        </p:nvSpPr>
        <p:spPr>
          <a:xfrm>
            <a:off x="445477" y="4407959"/>
            <a:ext cx="5251938" cy="994781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Stationarity and Seasonality Inspection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Variance Stabilize with Log Transformation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Applying Differencing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32E7EB-E34C-4C97-B215-09B70AF53505}"/>
              </a:ext>
            </a:extLst>
          </p:cNvPr>
          <p:cNvSpPr/>
          <p:nvPr/>
        </p:nvSpPr>
        <p:spPr>
          <a:xfrm>
            <a:off x="6995886" y="2249714"/>
            <a:ext cx="58057" cy="54358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5CBA9B-6851-4B81-8F77-98274BC5065C}"/>
              </a:ext>
            </a:extLst>
          </p:cNvPr>
          <p:cNvSpPr/>
          <p:nvPr/>
        </p:nvSpPr>
        <p:spPr>
          <a:xfrm>
            <a:off x="3525003" y="1325123"/>
            <a:ext cx="4114784" cy="943030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number of past lags (p) and number of past errors (q)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Find the best fitting model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F476BA-0207-42BA-9A1E-3CE84A5FDF08}"/>
              </a:ext>
            </a:extLst>
          </p:cNvPr>
          <p:cNvSpPr/>
          <p:nvPr/>
        </p:nvSpPr>
        <p:spPr>
          <a:xfrm>
            <a:off x="7959099" y="4394337"/>
            <a:ext cx="3803277" cy="981748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Residual Test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Normality Assumption Check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878AFA-06A5-4E25-82CC-9B7B0F1BF75F}"/>
              </a:ext>
            </a:extLst>
          </p:cNvPr>
          <p:cNvSpPr/>
          <p:nvPr/>
        </p:nvSpPr>
        <p:spPr>
          <a:xfrm>
            <a:off x="9872675" y="3535658"/>
            <a:ext cx="59456" cy="85160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D024EA-281A-43AE-B500-E9DA4179D35C}"/>
              </a:ext>
            </a:extLst>
          </p:cNvPr>
          <p:cNvSpPr/>
          <p:nvPr/>
        </p:nvSpPr>
        <p:spPr>
          <a:xfrm>
            <a:off x="1125414" y="2793910"/>
            <a:ext cx="3779861" cy="748054"/>
          </a:xfrm>
          <a:custGeom>
            <a:avLst/>
            <a:gdLst>
              <a:gd name="connsiteX0" fmla="*/ 0 w 2308330"/>
              <a:gd name="connsiteY0" fmla="*/ 0 h 1080744"/>
              <a:gd name="connsiteX1" fmla="*/ 1767958 w 2308330"/>
              <a:gd name="connsiteY1" fmla="*/ 0 h 1080744"/>
              <a:gd name="connsiteX2" fmla="*/ 2308330 w 2308330"/>
              <a:gd name="connsiteY2" fmla="*/ 540372 h 1080744"/>
              <a:gd name="connsiteX3" fmla="*/ 1767958 w 2308330"/>
              <a:gd name="connsiteY3" fmla="*/ 1080744 h 1080744"/>
              <a:gd name="connsiteX4" fmla="*/ 0 w 2308330"/>
              <a:gd name="connsiteY4" fmla="*/ 1080744 h 1080744"/>
              <a:gd name="connsiteX5" fmla="*/ 540372 w 2308330"/>
              <a:gd name="connsiteY5" fmla="*/ 540372 h 1080744"/>
              <a:gd name="connsiteX6" fmla="*/ 0 w 2308330"/>
              <a:gd name="connsiteY6" fmla="*/ 0 h 108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330" h="1080744">
                <a:moveTo>
                  <a:pt x="0" y="0"/>
                </a:moveTo>
                <a:lnTo>
                  <a:pt x="1767958" y="0"/>
                </a:lnTo>
                <a:lnTo>
                  <a:pt x="2308330" y="540372"/>
                </a:lnTo>
                <a:lnTo>
                  <a:pt x="1767958" y="1080744"/>
                </a:lnTo>
                <a:lnTo>
                  <a:pt x="0" y="1080744"/>
                </a:lnTo>
                <a:lnTo>
                  <a:pt x="540372" y="54037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4398" tIns="68009" rIns="608381" bIns="68009" numCol="1" spcCol="1270" anchor="ctr" anchorCtr="0">
            <a:noAutofit/>
          </a:bodyPr>
          <a:lstStyle/>
          <a:p>
            <a:pPr marL="0" lvl="0" indent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r>
              <a:rPr lang="en-US" sz="22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1</a:t>
            </a: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 </a:t>
            </a:r>
            <a:r>
              <a:rPr lang="en-US" sz="22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Identification</a:t>
            </a: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9DD107-E7F1-4373-A72D-59749757716A}"/>
              </a:ext>
            </a:extLst>
          </p:cNvPr>
          <p:cNvSpPr/>
          <p:nvPr/>
        </p:nvSpPr>
        <p:spPr>
          <a:xfrm>
            <a:off x="4206069" y="2793910"/>
            <a:ext cx="3779861" cy="748054"/>
          </a:xfrm>
          <a:custGeom>
            <a:avLst/>
            <a:gdLst>
              <a:gd name="connsiteX0" fmla="*/ 0 w 2308330"/>
              <a:gd name="connsiteY0" fmla="*/ 0 h 1080744"/>
              <a:gd name="connsiteX1" fmla="*/ 1767958 w 2308330"/>
              <a:gd name="connsiteY1" fmla="*/ 0 h 1080744"/>
              <a:gd name="connsiteX2" fmla="*/ 2308330 w 2308330"/>
              <a:gd name="connsiteY2" fmla="*/ 540372 h 1080744"/>
              <a:gd name="connsiteX3" fmla="*/ 1767958 w 2308330"/>
              <a:gd name="connsiteY3" fmla="*/ 1080744 h 1080744"/>
              <a:gd name="connsiteX4" fmla="*/ 0 w 2308330"/>
              <a:gd name="connsiteY4" fmla="*/ 1080744 h 1080744"/>
              <a:gd name="connsiteX5" fmla="*/ 540372 w 2308330"/>
              <a:gd name="connsiteY5" fmla="*/ 540372 h 1080744"/>
              <a:gd name="connsiteX6" fmla="*/ 0 w 2308330"/>
              <a:gd name="connsiteY6" fmla="*/ 0 h 108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330" h="1080744">
                <a:moveTo>
                  <a:pt x="0" y="0"/>
                </a:moveTo>
                <a:lnTo>
                  <a:pt x="1767958" y="0"/>
                </a:lnTo>
                <a:lnTo>
                  <a:pt x="2308330" y="540372"/>
                </a:lnTo>
                <a:lnTo>
                  <a:pt x="1767958" y="1080744"/>
                </a:lnTo>
                <a:lnTo>
                  <a:pt x="0" y="1080744"/>
                </a:lnTo>
                <a:lnTo>
                  <a:pt x="540372" y="54037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4398" tIns="68009" rIns="608381" bIns="68009" numCol="1" spcCol="1270" anchor="ctr" anchorCtr="0">
            <a:noAutofit/>
          </a:bodyPr>
          <a:lstStyle/>
          <a:p>
            <a:pPr marL="0" lvl="0" indent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r>
              <a:rPr lang="en-US" sz="2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2</a:t>
            </a: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. </a:t>
            </a:r>
            <a:r>
              <a:rPr lang="en-US" sz="22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Estimation</a:t>
            </a: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DDB534D-0871-461D-AC25-82EDFD6EC396}"/>
              </a:ext>
            </a:extLst>
          </p:cNvPr>
          <p:cNvSpPr/>
          <p:nvPr/>
        </p:nvSpPr>
        <p:spPr>
          <a:xfrm>
            <a:off x="7286727" y="2791983"/>
            <a:ext cx="3779861" cy="748054"/>
          </a:xfrm>
          <a:custGeom>
            <a:avLst/>
            <a:gdLst>
              <a:gd name="connsiteX0" fmla="*/ 0 w 2308330"/>
              <a:gd name="connsiteY0" fmla="*/ 0 h 1080744"/>
              <a:gd name="connsiteX1" fmla="*/ 1767958 w 2308330"/>
              <a:gd name="connsiteY1" fmla="*/ 0 h 1080744"/>
              <a:gd name="connsiteX2" fmla="*/ 2308330 w 2308330"/>
              <a:gd name="connsiteY2" fmla="*/ 540372 h 1080744"/>
              <a:gd name="connsiteX3" fmla="*/ 1767958 w 2308330"/>
              <a:gd name="connsiteY3" fmla="*/ 1080744 h 1080744"/>
              <a:gd name="connsiteX4" fmla="*/ 0 w 2308330"/>
              <a:gd name="connsiteY4" fmla="*/ 1080744 h 1080744"/>
              <a:gd name="connsiteX5" fmla="*/ 540372 w 2308330"/>
              <a:gd name="connsiteY5" fmla="*/ 540372 h 1080744"/>
              <a:gd name="connsiteX6" fmla="*/ 0 w 2308330"/>
              <a:gd name="connsiteY6" fmla="*/ 0 h 108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330" h="1080744">
                <a:moveTo>
                  <a:pt x="0" y="0"/>
                </a:moveTo>
                <a:lnTo>
                  <a:pt x="1767958" y="0"/>
                </a:lnTo>
                <a:lnTo>
                  <a:pt x="2308330" y="540372"/>
                </a:lnTo>
                <a:lnTo>
                  <a:pt x="1767958" y="1080744"/>
                </a:lnTo>
                <a:lnTo>
                  <a:pt x="0" y="1080744"/>
                </a:lnTo>
                <a:lnTo>
                  <a:pt x="540372" y="54037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4398" tIns="68009" rIns="608381" bIns="68009" numCol="1" spcCol="1270" anchor="ctr" anchorCtr="0">
            <a:noAutofit/>
          </a:bodyPr>
          <a:lstStyle/>
          <a:p>
            <a:pPr marL="0" lvl="0" indent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 </a:t>
            </a:r>
            <a:r>
              <a:rPr lang="en-US" sz="2000" kern="12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3. </a:t>
            </a:r>
            <a:r>
              <a:rPr lang="en-US" sz="200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Diagnostic Check</a:t>
            </a:r>
            <a:endParaRPr lang="en-US" sz="2000" kern="12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01A243-58DB-46AE-B03C-1C1E2C513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78363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91FD-1D7C-45CD-AB3A-6CB8D6C3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2288737"/>
          </a:xfr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0C09-07E2-4BA1-9F2B-DD06C471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8737"/>
            <a:ext cx="12191999" cy="4191018"/>
          </a:xfr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 each training set from each cases were plotted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 series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 transformed series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Differenced series of log transformation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Augmented Dickey-Fuller Test – stationarity check</a:t>
            </a:r>
          </a:p>
          <a:p>
            <a:r>
              <a:rPr lang="en-US" sz="3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Eviews</a:t>
            </a:r>
            <a:r>
              <a:rPr lang="en-US" sz="3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was used  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7C79282-AAB0-4203-8C3B-6A0B07F21EA1}"/>
              </a:ext>
            </a:extLst>
          </p:cNvPr>
          <p:cNvSpPr txBox="1">
            <a:spLocks/>
          </p:cNvSpPr>
          <p:nvPr/>
        </p:nvSpPr>
        <p:spPr>
          <a:xfrm>
            <a:off x="0" y="6479755"/>
            <a:ext cx="12192000" cy="3782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Group 7: </a:t>
            </a:r>
            <a:r>
              <a:rPr lang="en-US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StatGen</a:t>
            </a: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itchFamily="2" charset="0"/>
                <a:ea typeface="Roboto" pitchFamily="2" charset="0"/>
              </a:rPr>
              <a:t> Z | AS2019359 | S. R. R. Gomes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D5DA2C-741D-42D2-A470-92F6312AC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95639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36527E-D9CF-479E-BCDF-8AAE086E21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8C2C7-C205-41FE-96CA-601F4766B180}"/>
              </a:ext>
            </a:extLst>
          </p:cNvPr>
          <p:cNvSpPr txBox="1"/>
          <p:nvPr/>
        </p:nvSpPr>
        <p:spPr>
          <a:xfrm>
            <a:off x="657726" y="4568812"/>
            <a:ext cx="17646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F26E-3C00-442B-A89A-887D402C11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4" y="549314"/>
            <a:ext cx="4881488" cy="2752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6" name="Text Box 14">
            <a:extLst>
              <a:ext uri="{FF2B5EF4-FFF2-40B4-BE49-F238E27FC236}">
                <a16:creationId xmlns:a16="http://schemas.microsoft.com/office/drawing/2014/main" id="{CD6069D6-0BE7-43A7-B41E-27A81453B65A}"/>
              </a:ext>
            </a:extLst>
          </p:cNvPr>
          <p:cNvSpPr txBox="1"/>
          <p:nvPr/>
        </p:nvSpPr>
        <p:spPr>
          <a:xfrm>
            <a:off x="829994" y="3286738"/>
            <a:ext cx="4881488" cy="3135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Time series plot for daily training set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2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900" i="1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601DC-CA8A-4BF7-AC8F-C4DE12B0DE9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49" y="523220"/>
            <a:ext cx="5148771" cy="2752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Text Box 14">
            <a:extLst>
              <a:ext uri="{FF2B5EF4-FFF2-40B4-BE49-F238E27FC236}">
                <a16:creationId xmlns:a16="http://schemas.microsoft.com/office/drawing/2014/main" id="{CC89988C-BC62-4325-9EC2-E3497BEB1DA8}"/>
              </a:ext>
            </a:extLst>
          </p:cNvPr>
          <p:cNvSpPr txBox="1"/>
          <p:nvPr/>
        </p:nvSpPr>
        <p:spPr>
          <a:xfrm>
            <a:off x="6326949" y="3269379"/>
            <a:ext cx="5148772" cy="3135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SG" sz="1400" b="1" dirty="0">
                <a:effectLst/>
                <a:latin typeface="Roboto" pitchFamily="2" charset="0"/>
                <a:ea typeface="Roboto" pitchFamily="2" charset="0"/>
              </a:rPr>
              <a:t>Time series plot for log transformed series on daily training set</a:t>
            </a:r>
            <a:endParaRPr lang="en-US" sz="1400" b="1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D8342-05DB-41D2-9054-A15E0E7BEBC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18" y="3694469"/>
            <a:ext cx="4861682" cy="2752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0" name="Text Box 22">
            <a:extLst>
              <a:ext uri="{FF2B5EF4-FFF2-40B4-BE49-F238E27FC236}">
                <a16:creationId xmlns:a16="http://schemas.microsoft.com/office/drawing/2014/main" id="{7153A179-5DCF-4600-ACE3-26F56E6E81D3}"/>
              </a:ext>
            </a:extLst>
          </p:cNvPr>
          <p:cNvSpPr txBox="1"/>
          <p:nvPr/>
        </p:nvSpPr>
        <p:spPr>
          <a:xfrm>
            <a:off x="2072212" y="6422824"/>
            <a:ext cx="8797852" cy="3135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Time series plot after applying 1st order differencing on log transformed series for daily training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endParaRPr lang="en-US" sz="900" i="1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ADDCA8-F540-4686-9FBF-949500081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0287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637CD-D966-4090-907D-F69E56046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0103E-4BBB-4667-8DE4-171D6D4E05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06" y="563663"/>
            <a:ext cx="4861682" cy="2752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6" name="Text Box 14">
            <a:extLst>
              <a:ext uri="{FF2B5EF4-FFF2-40B4-BE49-F238E27FC236}">
                <a16:creationId xmlns:a16="http://schemas.microsoft.com/office/drawing/2014/main" id="{5EBF9B78-540F-4010-A934-2BF655F6A7E4}"/>
              </a:ext>
            </a:extLst>
          </p:cNvPr>
          <p:cNvSpPr txBox="1"/>
          <p:nvPr/>
        </p:nvSpPr>
        <p:spPr>
          <a:xfrm>
            <a:off x="998806" y="3305700"/>
            <a:ext cx="4861682" cy="2426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Time series plot for weekly training set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2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900" i="1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FD964-30D1-4554-AE75-97513F4091D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24" y="578210"/>
            <a:ext cx="4861682" cy="2752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Text Box 14">
            <a:extLst>
              <a:ext uri="{FF2B5EF4-FFF2-40B4-BE49-F238E27FC236}">
                <a16:creationId xmlns:a16="http://schemas.microsoft.com/office/drawing/2014/main" id="{2960B669-6C05-4443-8D1F-DD9FCD41C3B2}"/>
              </a:ext>
            </a:extLst>
          </p:cNvPr>
          <p:cNvSpPr txBox="1"/>
          <p:nvPr/>
        </p:nvSpPr>
        <p:spPr>
          <a:xfrm>
            <a:off x="6500324" y="3323883"/>
            <a:ext cx="4861682" cy="432190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SG" sz="1400" b="1" dirty="0">
                <a:effectLst/>
                <a:latin typeface="Roboto" pitchFamily="2" charset="0"/>
                <a:ea typeface="Roboto" pitchFamily="2" charset="0"/>
              </a:rPr>
              <a:t>Time series plot for log transformed series on weekly training set</a:t>
            </a:r>
            <a:endParaRPr lang="en-US" sz="1400" b="1" dirty="0">
              <a:effectLst/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AE2D5-B34F-4FAB-8FAF-55D43138D17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426" y="3668458"/>
            <a:ext cx="4861682" cy="2752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0" name="Text Box 22">
            <a:extLst>
              <a:ext uri="{FF2B5EF4-FFF2-40B4-BE49-F238E27FC236}">
                <a16:creationId xmlns:a16="http://schemas.microsoft.com/office/drawing/2014/main" id="{343FDD3B-A1AC-42CB-B953-0E611462FAC8}"/>
              </a:ext>
            </a:extLst>
          </p:cNvPr>
          <p:cNvSpPr txBox="1"/>
          <p:nvPr/>
        </p:nvSpPr>
        <p:spPr>
          <a:xfrm>
            <a:off x="1707944" y="6403414"/>
            <a:ext cx="8797852" cy="31356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Roboto" pitchFamily="2" charset="0"/>
                <a:ea typeface="Roboto" pitchFamily="2" charset="0"/>
              </a:rPr>
              <a:t>Time series plot after applying 1st order differencing on log transformed series for weekly training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687FC1-908D-4F59-B5A1-F815CD795CAE}"/>
              </a:ext>
            </a:extLst>
          </p:cNvPr>
          <p:cNvSpPr txBox="1"/>
          <p:nvPr/>
        </p:nvSpPr>
        <p:spPr>
          <a:xfrm>
            <a:off x="432596" y="4574271"/>
            <a:ext cx="255069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Weekly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14D338-6A3B-4054-AF11-CE94CF4B3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93915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</TotalTime>
  <Words>720</Words>
  <Application>Microsoft Office PowerPoint</Application>
  <PresentationFormat>Widescreen</PresentationFormat>
  <Paragraphs>155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Fira Sans</vt:lpstr>
      <vt:lpstr>Lato</vt:lpstr>
      <vt:lpstr>Lato Bold</vt:lpstr>
      <vt:lpstr>Roboto</vt:lpstr>
      <vt:lpstr>Times New Roman</vt:lpstr>
      <vt:lpstr>Wingdings</vt:lpstr>
      <vt:lpstr>Office Theme</vt:lpstr>
      <vt:lpstr>PowerPoint Presentation</vt:lpstr>
      <vt:lpstr>Content</vt:lpstr>
      <vt:lpstr>Bitcoin and Cryptocurrency ?</vt:lpstr>
      <vt:lpstr>ARIMA – our approach </vt:lpstr>
      <vt:lpstr>Data and Data Cleaning </vt:lpstr>
      <vt:lpstr>Box – Jenkins Method: How We Proceeded </vt:lpstr>
      <vt:lpstr>Analysis</vt:lpstr>
      <vt:lpstr>PowerPoint Presentation</vt:lpstr>
      <vt:lpstr>PowerPoint Presentation</vt:lpstr>
      <vt:lpstr>PowerPoint Presentation</vt:lpstr>
      <vt:lpstr>Our Findings </vt:lpstr>
      <vt:lpstr>Forecasts</vt:lpstr>
      <vt:lpstr>What to improve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Price Prediction and Forecasts Models for daily, weekly and monthly </dc:title>
  <dc:creator>Sachith Gomes</dc:creator>
  <cp:lastModifiedBy>Sachith Gomes</cp:lastModifiedBy>
  <cp:revision>66</cp:revision>
  <dcterms:created xsi:type="dcterms:W3CDTF">2022-12-07T05:31:08Z</dcterms:created>
  <dcterms:modified xsi:type="dcterms:W3CDTF">2022-12-11T15:47:53Z</dcterms:modified>
</cp:coreProperties>
</file>